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  <p:sldMasterId id="214748365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Roboto Medium"/>
      <p:regular r:id="rId22"/>
      <p:bold r:id="rId23"/>
      <p:italic r:id="rId24"/>
      <p:boldItalic r:id="rId25"/>
    </p:embeddedFont>
    <p:embeddedFont>
      <p:font typeface="Robo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47">
          <p15:clr>
            <a:srgbClr val="9AA0A6"/>
          </p15:clr>
        </p15:guide>
        <p15:guide id="2" orient="horz" pos="2411">
          <p15:clr>
            <a:srgbClr val="9AA0A6"/>
          </p15:clr>
        </p15:guide>
        <p15:guide id="3" orient="horz" pos="2167">
          <p15:clr>
            <a:srgbClr val="9AA0A6"/>
          </p15:clr>
        </p15:guide>
        <p15:guide id="4" orient="horz" pos="1149">
          <p15:clr>
            <a:srgbClr val="9AA0A6"/>
          </p15:clr>
        </p15:guide>
        <p15:guide id="5" orient="horz" pos="2977">
          <p15:clr>
            <a:srgbClr val="9AA0A6"/>
          </p15:clr>
        </p15:guide>
        <p15:guide id="6" orient="horz" pos="752">
          <p15:clr>
            <a:srgbClr val="9AA0A6"/>
          </p15:clr>
        </p15:guide>
        <p15:guide id="7" pos="2438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47" orient="horz"/>
        <p:guide pos="2411" orient="horz"/>
        <p:guide pos="2167" orient="horz"/>
        <p:guide pos="1149" orient="horz"/>
        <p:guide pos="2977" orient="horz"/>
        <p:guide pos="752" orient="horz"/>
        <p:guide pos="243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Medium-regular.fntdata"/><Relationship Id="rId21" Type="http://schemas.openxmlformats.org/officeDocument/2006/relationships/slide" Target="slides/slide15.xml"/><Relationship Id="rId24" Type="http://schemas.openxmlformats.org/officeDocument/2006/relationships/font" Target="fonts/RobotoMedium-italic.fntdata"/><Relationship Id="rId23" Type="http://schemas.openxmlformats.org/officeDocument/2006/relationships/font" Target="fonts/RobotoMedium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font" Target="fonts/RobotoMedium-boldItalic.fntdata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9b643be571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" name="Google Shape;50;g9b643be571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9b643be571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9b643be571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b643be571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b643be571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9b643be571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9b643be571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9b643be571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9b643be571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9b643be571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9b643be571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0333e07a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0333e07a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9b643be571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Google Shape;55;g9b643be571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9b643be571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9b643be571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9b643be571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9b643be571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9b643be571_0_1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9b643be571_0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9b643be571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9b643be571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b643be571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9b643be571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9b643be571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9b643be571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9b643be571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9b643be571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Relationship Id="rId3" Type="http://schemas.openxmlformats.org/officeDocument/2006/relationships/hyperlink" Target="http://www.apache.org/licenses/LICENSE-2.0" TargetMode="Externa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hyperlink" Target="http://www.apache.org/licenses/LICENSE-2.0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hyperlink" Target="http://www.apache.org/licenses/LICENSE-2.0" TargetMode="Externa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hyperlink" Target="http://www.apache.org/licenses/LICENSE-2.0" TargetMode="Externa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Relationship Id="rId3" Type="http://schemas.openxmlformats.org/officeDocument/2006/relationships/hyperlink" Target="http://www.apache.org/licenses/LICENSE-2.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acer">
  <p:cSld name="CUSTOM_4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/>
          <p:nvPr/>
        </p:nvSpPr>
        <p:spPr>
          <a:xfrm flipH="1" rot="10800000">
            <a:off x="-28000" y="-14925"/>
            <a:ext cx="9181500" cy="5175300"/>
          </a:xfrm>
          <a:prstGeom prst="rect">
            <a:avLst/>
          </a:prstGeom>
          <a:solidFill>
            <a:srgbClr val="07304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880175" y="1994775"/>
            <a:ext cx="7383600" cy="11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2">
            <a:alphaModFix/>
          </a:blip>
          <a:srcRect b="40719" l="26139" r="39936" t="40717"/>
          <a:stretch/>
        </p:blipFill>
        <p:spPr>
          <a:xfrm>
            <a:off x="8135725" y="4798231"/>
            <a:ext cx="626400" cy="19190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600">
              <a:solidFill>
                <a:srgbClr val="CCCC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" name="Google Shape;18;p3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fr" sz="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This work is licensed under the </a:t>
            </a:r>
            <a:r>
              <a:rPr lang="fr" sz="600" u="sng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Apache 2.0 License</a:t>
            </a:r>
            <a:endParaRPr sz="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>
  <p:cSld name="TITLE_1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" type="body"/>
          </p:nvPr>
        </p:nvSpPr>
        <p:spPr>
          <a:xfrm>
            <a:off x="278175" y="1647900"/>
            <a:ext cx="28275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1pPr>
            <a:lvl2pPr indent="-292100" lvl="1" marL="9144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2pPr>
            <a:lvl3pPr indent="-292100" lvl="2" marL="13716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3pPr>
            <a:lvl4pPr indent="-292100" lvl="3" marL="18288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4pPr>
            <a:lvl5pPr indent="-292100" lvl="4" marL="22860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5pPr>
            <a:lvl6pPr indent="-292100" lvl="5" marL="27432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6pPr>
            <a:lvl7pPr indent="-292100" lvl="6" marL="32004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7pPr>
            <a:lvl8pPr indent="-292100" lvl="7" marL="36576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8pPr>
            <a:lvl9pPr indent="-292100" lvl="8" marL="4114800" rtl="0">
              <a:spcBef>
                <a:spcPts val="1000"/>
              </a:spcBef>
              <a:spcAft>
                <a:spcPts val="100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00500" y="990000"/>
            <a:ext cx="3126600" cy="489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2" type="title"/>
          </p:nvPr>
        </p:nvSpPr>
        <p:spPr>
          <a:xfrm>
            <a:off x="300500" y="257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3" name="Google Shape;23;p4"/>
          <p:cNvSpPr txBox="1"/>
          <p:nvPr>
            <p:ph idx="3" type="title"/>
          </p:nvPr>
        </p:nvSpPr>
        <p:spPr>
          <a:xfrm>
            <a:off x="300500" y="3358191"/>
            <a:ext cx="3514200" cy="316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24" name="Google Shape;24;p4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600">
              <a:solidFill>
                <a:srgbClr val="CCCC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5" name="Google Shape;25;p4"/>
          <p:cNvPicPr preferRelativeResize="0"/>
          <p:nvPr/>
        </p:nvPicPr>
        <p:blipFill rotWithShape="1">
          <a:blip r:embed="rId2">
            <a:alphaModFix/>
          </a:blip>
          <a:srcRect b="42001" l="26511" r="40781" t="42000"/>
          <a:stretch/>
        </p:blipFill>
        <p:spPr>
          <a:xfrm>
            <a:off x="8135451" y="4807623"/>
            <a:ext cx="626947" cy="172498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fr" sz="600">
                <a:latin typeface="Roboto"/>
                <a:ea typeface="Roboto"/>
                <a:cs typeface="Roboto"/>
                <a:sym typeface="Roboto"/>
              </a:rPr>
              <a:t>This work is licensed under the </a:t>
            </a:r>
            <a:r>
              <a:rPr lang="fr" sz="600" u="sng">
                <a:latin typeface="Roboto"/>
                <a:ea typeface="Roboto"/>
                <a:cs typeface="Roboto"/>
                <a:sym typeface="Roboto"/>
                <a:hlinkClick r:id="rId3"/>
              </a:rPr>
              <a:t>Apache 2.0 License</a:t>
            </a:r>
            <a:endParaRPr sz="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>
  <p:cSld name="CUSTOM_29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/>
          <p:nvPr/>
        </p:nvSpPr>
        <p:spPr>
          <a:xfrm flipH="1" rot="10800000">
            <a:off x="-9525" y="-14924"/>
            <a:ext cx="9162900" cy="5175300"/>
          </a:xfrm>
          <a:prstGeom prst="rect">
            <a:avLst/>
          </a:prstGeom>
          <a:solidFill>
            <a:srgbClr val="07304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9" name="Google Shape;29;p5"/>
          <p:cNvPicPr preferRelativeResize="0"/>
          <p:nvPr/>
        </p:nvPicPr>
        <p:blipFill rotWithShape="1">
          <a:blip r:embed="rId2">
            <a:alphaModFix/>
          </a:blip>
          <a:srcRect b="33217" l="14559" r="20178" t="14006"/>
          <a:stretch/>
        </p:blipFill>
        <p:spPr>
          <a:xfrm rot="-5400000">
            <a:off x="7627698" y="2012621"/>
            <a:ext cx="1933105" cy="111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5"/>
          <p:cNvPicPr preferRelativeResize="0"/>
          <p:nvPr/>
        </p:nvPicPr>
        <p:blipFill rotWithShape="1">
          <a:blip r:embed="rId3">
            <a:alphaModFix/>
          </a:blip>
          <a:srcRect b="40719" l="26139" r="39936" t="40717"/>
          <a:stretch/>
        </p:blipFill>
        <p:spPr>
          <a:xfrm>
            <a:off x="8135725" y="4798231"/>
            <a:ext cx="626400" cy="19190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"/>
          <p:cNvSpPr txBox="1"/>
          <p:nvPr>
            <p:ph type="title"/>
          </p:nvPr>
        </p:nvSpPr>
        <p:spPr>
          <a:xfrm>
            <a:off x="286950" y="1286325"/>
            <a:ext cx="5811300" cy="111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4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3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" type="subTitle"/>
          </p:nvPr>
        </p:nvSpPr>
        <p:spPr>
          <a:xfrm>
            <a:off x="286950" y="3006000"/>
            <a:ext cx="5811300" cy="10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 sz="2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3" name="Google Shape;33;p5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fr" sz="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This work is licensed under the </a:t>
            </a:r>
            <a:r>
              <a:rPr lang="fr" sz="600" u="sng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Apache 2.0 License</a:t>
            </a:r>
            <a:endParaRPr sz="6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3138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 1">
  <p:cSld name="TITLE_2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idx="1" type="body"/>
          </p:nvPr>
        </p:nvSpPr>
        <p:spPr>
          <a:xfrm>
            <a:off x="278175" y="1647900"/>
            <a:ext cx="28275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2100" lvl="0" marL="457200" rtl="0">
              <a:spcBef>
                <a:spcPts val="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1pPr>
            <a:lvl2pPr indent="-292100" lvl="1" marL="9144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2pPr>
            <a:lvl3pPr indent="-292100" lvl="2" marL="13716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3pPr>
            <a:lvl4pPr indent="-292100" lvl="3" marL="18288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4pPr>
            <a:lvl5pPr indent="-292100" lvl="4" marL="22860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5pPr>
            <a:lvl6pPr indent="-292100" lvl="5" marL="27432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6pPr>
            <a:lvl7pPr indent="-292100" lvl="6" marL="32004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7pPr>
            <a:lvl8pPr indent="-292100" lvl="7" marL="3657600" rtl="0">
              <a:spcBef>
                <a:spcPts val="1000"/>
              </a:spcBef>
              <a:spcAft>
                <a:spcPts val="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8pPr>
            <a:lvl9pPr indent="-292100" lvl="8" marL="4114800" rtl="0">
              <a:spcBef>
                <a:spcPts val="1000"/>
              </a:spcBef>
              <a:spcAft>
                <a:spcPts val="1000"/>
              </a:spcAft>
              <a:buSzPts val="1000"/>
              <a:buFont typeface="Roboto"/>
              <a:buChar char="०"/>
              <a:defRPr sz="10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type="title"/>
          </p:nvPr>
        </p:nvSpPr>
        <p:spPr>
          <a:xfrm>
            <a:off x="300500" y="990000"/>
            <a:ext cx="3126600" cy="489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2" type="title"/>
          </p:nvPr>
        </p:nvSpPr>
        <p:spPr>
          <a:xfrm>
            <a:off x="300500" y="257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8" name="Google Shape;38;p6"/>
          <p:cNvSpPr txBox="1"/>
          <p:nvPr>
            <p:ph idx="3" type="title"/>
          </p:nvPr>
        </p:nvSpPr>
        <p:spPr>
          <a:xfrm>
            <a:off x="300500" y="3358191"/>
            <a:ext cx="3514200" cy="3162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"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60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6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39" name="Google Shape;39;p6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600">
              <a:solidFill>
                <a:srgbClr val="CCCC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0" name="Google Shape;40;p6"/>
          <p:cNvPicPr preferRelativeResize="0"/>
          <p:nvPr/>
        </p:nvPicPr>
        <p:blipFill rotWithShape="1">
          <a:blip r:embed="rId2">
            <a:alphaModFix/>
          </a:blip>
          <a:srcRect b="42001" l="26511" r="40781" t="42000"/>
          <a:stretch/>
        </p:blipFill>
        <p:spPr>
          <a:xfrm>
            <a:off x="8135451" y="4807623"/>
            <a:ext cx="626947" cy="172498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6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fr" sz="600">
                <a:latin typeface="Roboto"/>
                <a:ea typeface="Roboto"/>
                <a:cs typeface="Roboto"/>
                <a:sym typeface="Roboto"/>
              </a:rPr>
              <a:t>This work is licensed under the </a:t>
            </a:r>
            <a:r>
              <a:rPr lang="fr" sz="600" u="sng">
                <a:latin typeface="Roboto"/>
                <a:ea typeface="Roboto"/>
                <a:cs typeface="Roboto"/>
                <a:sym typeface="Roboto"/>
                <a:hlinkClick r:id="rId3"/>
              </a:rPr>
              <a:t>Apache 2.0 License</a:t>
            </a:r>
            <a:endParaRPr sz="6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">
  <p:cSld name="CUSTOM_40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type="title"/>
          </p:nvPr>
        </p:nvSpPr>
        <p:spPr>
          <a:xfrm>
            <a:off x="300500" y="990000"/>
            <a:ext cx="5673000" cy="8148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Roboto Medium"/>
              <a:buNone/>
              <a:defRPr>
                <a:latin typeface="Roboto Medium"/>
                <a:ea typeface="Roboto Medium"/>
                <a:cs typeface="Roboto Medium"/>
                <a:sym typeface="Roboto Medium"/>
              </a:defRPr>
            </a:lvl1pPr>
            <a:lvl2pPr indent="-228600" lvl="1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2pPr>
            <a:lvl3pPr indent="-228600" lvl="2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3pPr>
            <a:lvl4pPr indent="-228600" lvl="3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4pPr>
            <a:lvl5pPr indent="-228600" lvl="4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5pPr>
            <a:lvl6pPr indent="-228600" lvl="5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6pPr>
            <a:lvl7pPr indent="-228600" lvl="6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7pPr>
            <a:lvl8pPr indent="-228600" lvl="7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8pPr>
            <a:lvl9pPr indent="-228600" lvl="8" marL="457200" rtl="0">
              <a:spcBef>
                <a:spcPts val="0"/>
              </a:spcBef>
              <a:spcAft>
                <a:spcPts val="0"/>
              </a:spcAft>
              <a:buSzPts val="1600"/>
              <a:buFont typeface="Roboto Medium"/>
              <a:buNone/>
              <a:defRPr sz="1600">
                <a:latin typeface="Roboto Medium"/>
                <a:ea typeface="Roboto Medium"/>
                <a:cs typeface="Roboto Medium"/>
                <a:sym typeface="Roboto Medium"/>
              </a:defRPr>
            </a:lvl9pPr>
          </a:lstStyle>
          <a:p/>
        </p:txBody>
      </p:sp>
      <p:sp>
        <p:nvSpPr>
          <p:cNvPr id="44" name="Google Shape;44;p7"/>
          <p:cNvSpPr txBox="1"/>
          <p:nvPr>
            <p:ph idx="2" type="title"/>
          </p:nvPr>
        </p:nvSpPr>
        <p:spPr>
          <a:xfrm>
            <a:off x="300500" y="257525"/>
            <a:ext cx="50418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42001" l="26511" r="40781" t="42000"/>
          <a:stretch/>
        </p:blipFill>
        <p:spPr>
          <a:xfrm>
            <a:off x="8135451" y="4807623"/>
            <a:ext cx="626947" cy="17249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sz="600">
              <a:solidFill>
                <a:srgbClr val="CCCCCC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" name="Google Shape;47;p7"/>
          <p:cNvSpPr txBox="1"/>
          <p:nvPr/>
        </p:nvSpPr>
        <p:spPr>
          <a:xfrm>
            <a:off x="347825" y="4830500"/>
            <a:ext cx="2501400" cy="1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57150" lIns="57150" spcFirstLastPara="1" rIns="57150" wrap="square" tIns="57150">
            <a:noAutofit/>
          </a:bodyPr>
          <a:lstStyle/>
          <a:p>
            <a:pPr indent="0" lvl="0" marL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fr" sz="6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This work is licensed under the </a:t>
            </a:r>
            <a:r>
              <a:rPr lang="fr" sz="600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Apache 2.0 License</a:t>
            </a:r>
            <a:endParaRPr sz="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00500" y="990000"/>
            <a:ext cx="3514200" cy="65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6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2" type="title"/>
          </p:nvPr>
        </p:nvSpPr>
        <p:spPr>
          <a:xfrm>
            <a:off x="300500" y="257525"/>
            <a:ext cx="4273200" cy="73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b="1" sz="24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278175" y="1647900"/>
            <a:ext cx="3654900" cy="264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85750" lvl="0" marL="457200" rtl="0">
              <a:spcBef>
                <a:spcPts val="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1pPr>
            <a:lvl2pPr indent="-285750" lvl="1" marL="9144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2pPr>
            <a:lvl3pPr indent="-285750" lvl="2" marL="13716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3pPr>
            <a:lvl4pPr indent="-285750" lvl="3" marL="18288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4pPr>
            <a:lvl5pPr indent="-285750" lvl="4" marL="22860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5pPr>
            <a:lvl6pPr indent="-285750" lvl="5" marL="27432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6pPr>
            <a:lvl7pPr indent="-285750" lvl="6" marL="32004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7pPr>
            <a:lvl8pPr indent="-285750" lvl="7" marL="3657600" rtl="0">
              <a:spcBef>
                <a:spcPts val="1000"/>
              </a:spcBef>
              <a:spcAft>
                <a:spcPts val="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8pPr>
            <a:lvl9pPr indent="-285750" lvl="8" marL="4114800" rtl="0">
              <a:spcBef>
                <a:spcPts val="1000"/>
              </a:spcBef>
              <a:spcAft>
                <a:spcPts val="1000"/>
              </a:spcAft>
              <a:buSzPts val="900"/>
              <a:buFont typeface="Roboto"/>
              <a:buChar char="०"/>
              <a:defRPr sz="900"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/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249">
          <p15:clr>
            <a:srgbClr val="F06B4A"/>
          </p15:clr>
        </p15:guide>
        <p15:guide id="2" pos="4442">
          <p15:clr>
            <a:srgbClr val="F06B4A"/>
          </p15:clr>
        </p15:guide>
        <p15:guide id="3" pos="962">
          <p15:clr>
            <a:srgbClr val="F06B4A"/>
          </p15:clr>
        </p15:guide>
        <p15:guide id="4" pos="2881">
          <p15:clr>
            <a:srgbClr val="F06B4A"/>
          </p15:clr>
        </p15:guide>
        <p15:guide id="5" pos="5284">
          <p15:clr>
            <a:srgbClr val="F06B4A"/>
          </p15:clr>
        </p15:guide>
        <p15:guide id="6" pos="5520">
          <p15:clr>
            <a:srgbClr val="F06B4A"/>
          </p15:clr>
        </p15:guide>
        <p15:guide id="7" pos="2403">
          <p15:clr>
            <a:srgbClr val="F06B4A"/>
          </p15:clr>
        </p15:guide>
        <p15:guide id="8" pos="1923">
          <p15:clr>
            <a:srgbClr val="F06B4A"/>
          </p15:clr>
        </p15:guide>
        <p15:guide id="9" pos="3365">
          <p15:clr>
            <a:srgbClr val="F06B4A"/>
          </p15:clr>
        </p15:guide>
        <p15:guide id="10" pos="3842">
          <p15:clr>
            <a:srgbClr val="F06B4A"/>
          </p15:clr>
        </p15:guide>
        <p15:guide id="11" pos="2159">
          <p15:clr>
            <a:srgbClr val="F06B4A"/>
          </p15:clr>
        </p15:guide>
        <p15:guide id="12" pos="3601">
          <p15:clr>
            <a:srgbClr val="F06B4A"/>
          </p15:clr>
        </p15:guide>
        <p15:guide id="13" orient="horz" pos="810">
          <p15:clr>
            <a:srgbClr val="F06B4A"/>
          </p15:clr>
        </p15:guide>
        <p15:guide id="14" orient="horz" pos="624">
          <p15:clr>
            <a:srgbClr val="F06B4A"/>
          </p15:clr>
        </p15:guide>
        <p15:guide id="15" orient="horz" pos="1440">
          <p15:clr>
            <a:srgbClr val="F06B4A"/>
          </p15:clr>
        </p15:guide>
        <p15:guide id="16" orient="horz" pos="1620">
          <p15:clr>
            <a:srgbClr val="F06B4A"/>
          </p15:clr>
        </p15:guide>
        <p15:guide id="17" orient="horz" pos="1894">
          <p15:clr>
            <a:srgbClr val="F06B4A"/>
          </p15:clr>
        </p15:guide>
        <p15:guide id="18" orient="horz" pos="2163">
          <p15:clr>
            <a:srgbClr val="F06B4A"/>
          </p15:clr>
        </p15:guide>
        <p15:guide id="19" orient="horz" pos="1253">
          <p15:clr>
            <a:srgbClr val="F06B4A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developer.android.com/codelabs/kotlin-android-training-app-anatomy?return=https%3A%2F%2Fdeveloper.android.com%2Fcourses%2Fpathways%2Fkotlin-fundamentals-two%23codelab-https%3A%2F%2Fdeveloper.android.com%2Fcodelabs%2Fkotlin-android-training-app-anatomy#0" TargetMode="External"/><Relationship Id="rId4" Type="http://schemas.openxmlformats.org/officeDocument/2006/relationships/hyperlink" Target="https://developer.android.com/" TargetMode="External"/><Relationship Id="rId5" Type="http://schemas.openxmlformats.org/officeDocument/2006/relationships/hyperlink" Target="https://developer.android.com/guide/navigation/navigation-getting-started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romannurik.github.io/SlidesCodeHighlighter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.png"/><Relationship Id="rId7" Type="http://schemas.openxmlformats.org/officeDocument/2006/relationships/image" Target="../media/image5.png"/><Relationship Id="rId8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1" Type="http://schemas.openxmlformats.org/officeDocument/2006/relationships/hyperlink" Target="https://kotlinlang.org/docs/reference/" TargetMode="External"/><Relationship Id="rId10" Type="http://schemas.openxmlformats.org/officeDocument/2006/relationships/hyperlink" Target="https://github.com/android/" TargetMode="External"/><Relationship Id="rId13" Type="http://schemas.openxmlformats.org/officeDocument/2006/relationships/hyperlink" Target="https://kotlinlang.org/docs/koans.html" TargetMode="External"/><Relationship Id="rId12" Type="http://schemas.openxmlformats.org/officeDocument/2006/relationships/hyperlink" Target="https://play.kotlinlang.org/byExample/overview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developer.android.com/" TargetMode="External"/><Relationship Id="rId4" Type="http://schemas.openxmlformats.org/officeDocument/2006/relationships/hyperlink" Target="https://www.youtube.com/user/androiddevelopers/" TargetMode="External"/><Relationship Id="rId9" Type="http://schemas.openxmlformats.org/officeDocument/2006/relationships/hyperlink" Target="https://codelabs.developers.google.com/" TargetMode="External"/><Relationship Id="rId5" Type="http://schemas.openxmlformats.org/officeDocument/2006/relationships/hyperlink" Target="https://twitter.com/androiddev?lang=en" TargetMode="External"/><Relationship Id="rId6" Type="http://schemas.openxmlformats.org/officeDocument/2006/relationships/hyperlink" Target="https://medium.com/androiddevelopers" TargetMode="External"/><Relationship Id="rId7" Type="http://schemas.openxmlformats.org/officeDocument/2006/relationships/hyperlink" Target="https://android-developers.googleblog.com/" TargetMode="External"/><Relationship Id="rId8" Type="http://schemas.openxmlformats.org/officeDocument/2006/relationships/hyperlink" Target="https://developer.android.com/subscribe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/>
        </p:nvSpPr>
        <p:spPr>
          <a:xfrm>
            <a:off x="300500" y="1905100"/>
            <a:ext cx="7800000" cy="11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3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Android Basics</a:t>
            </a:r>
            <a:endParaRPr b="1" sz="3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Android Study Jams Presenter Guide</a:t>
            </a:r>
            <a:endParaRPr b="1" sz="2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/>
          <p:nvPr>
            <p:ph idx="1" type="body"/>
          </p:nvPr>
        </p:nvSpPr>
        <p:spPr>
          <a:xfrm>
            <a:off x="300500" y="1675200"/>
            <a:ext cx="84060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You can extract high-level learning objectives before the session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Pull from the “What You’ll Learn” section at the beginning of each codelab (</a:t>
            </a:r>
            <a:r>
              <a:rPr lang="fr" sz="18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example</a:t>
            </a:r>
            <a:r>
              <a:rPr lang="fr" sz="1800">
                <a:solidFill>
                  <a:schemeClr val="dk1"/>
                </a:solidFill>
              </a:rPr>
              <a:t>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You can look up topics on </a:t>
            </a:r>
            <a:r>
              <a:rPr lang="fr" sz="1800" u="sng">
                <a:solidFill>
                  <a:schemeClr val="hlink"/>
                </a:solidFill>
                <a:hlinkClick r:id="rId4"/>
              </a:rPr>
              <a:t>developer.android.com</a:t>
            </a:r>
            <a:r>
              <a:rPr lang="fr" sz="1800">
                <a:solidFill>
                  <a:schemeClr val="dk1"/>
                </a:solidFill>
              </a:rPr>
              <a:t> and see if there’s a guide on it. Then extract main points from that for the slides (such as this guide on </a:t>
            </a:r>
            <a:r>
              <a:rPr lang="fr" sz="1800" u="sng">
                <a:solidFill>
                  <a:schemeClr val="hlink"/>
                </a:solidFill>
                <a:hlinkClick r:id="rId5"/>
              </a:rPr>
              <a:t>Navigation Component</a:t>
            </a:r>
            <a:r>
              <a:rPr lang="fr" sz="1800">
                <a:solidFill>
                  <a:schemeClr val="dk1"/>
                </a:solidFill>
              </a:rPr>
              <a:t>).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2" name="Google Shape;122;p17"/>
          <p:cNvSpPr txBox="1"/>
          <p:nvPr>
            <p:ph idx="2" type="title"/>
          </p:nvPr>
        </p:nvSpPr>
        <p:spPr>
          <a:xfrm>
            <a:off x="300500" y="638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Concept Slides </a:t>
            </a:r>
            <a:endParaRPr sz="1800"/>
          </a:p>
        </p:txBody>
      </p:sp>
      <p:sp>
        <p:nvSpPr>
          <p:cNvPr id="123" name="Google Shape;123;p17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/>
          <p:nvPr>
            <p:ph idx="1" type="body"/>
          </p:nvPr>
        </p:nvSpPr>
        <p:spPr>
          <a:xfrm>
            <a:off x="354375" y="1266900"/>
            <a:ext cx="79392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Explain general concepts to save time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Add a slide if: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It will take 10 minutes for someone to understand a concept. Save activity time by explaining it beforehand.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You think more than 20% of the attendees will ask you about it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०"/>
            </a:pPr>
            <a:r>
              <a:rPr lang="fr" sz="1800">
                <a:solidFill>
                  <a:schemeClr val="dk1"/>
                </a:solidFill>
              </a:rPr>
              <a:t>It’s a new or nuanced concept that isn’t covered in the labs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When in doubt, don’t add a slide! Be conservative with the slides you add so you can dive into the activity as soon as possible.</a:t>
            </a:r>
            <a:endParaRPr sz="1800"/>
          </a:p>
        </p:txBody>
      </p:sp>
      <p:sp>
        <p:nvSpPr>
          <p:cNvPr id="129" name="Google Shape;129;p18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130" name="Google Shape;130;p18"/>
          <p:cNvSpPr txBox="1"/>
          <p:nvPr>
            <p:ph idx="2" type="title"/>
          </p:nvPr>
        </p:nvSpPr>
        <p:spPr>
          <a:xfrm>
            <a:off x="300500" y="638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Concept Slides 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idx="2" type="title"/>
          </p:nvPr>
        </p:nvSpPr>
        <p:spPr>
          <a:xfrm>
            <a:off x="300500" y="638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Design Tips for Slides</a:t>
            </a:r>
            <a:endParaRPr/>
          </a:p>
        </p:txBody>
      </p:sp>
      <p:sp>
        <p:nvSpPr>
          <p:cNvPr id="136" name="Google Shape;136;p19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137" name="Google Shape;137;p19"/>
          <p:cNvSpPr txBox="1"/>
          <p:nvPr>
            <p:ph idx="1" type="body"/>
          </p:nvPr>
        </p:nvSpPr>
        <p:spPr>
          <a:xfrm>
            <a:off x="278175" y="1419300"/>
            <a:ext cx="81429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</a:rPr>
              <a:t>How to make your presentation more engaging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fr" sz="1800">
                <a:solidFill>
                  <a:schemeClr val="dk1"/>
                </a:solidFill>
              </a:rPr>
              <a:t>Think about your slides last.</a:t>
            </a:r>
            <a:r>
              <a:rPr lang="fr" sz="1800">
                <a:solidFill>
                  <a:schemeClr val="dk1"/>
                </a:solidFill>
              </a:rPr>
              <a:t> Define your main message and structure its supporting points—and then think about your slides. It’s more effective when slides are visuals that add to your words.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fr" sz="1800">
                <a:solidFill>
                  <a:schemeClr val="dk1"/>
                </a:solidFill>
              </a:rPr>
              <a:t>Use a consistent look and feel. </a:t>
            </a:r>
            <a:r>
              <a:rPr lang="fr" sz="1800">
                <a:solidFill>
                  <a:schemeClr val="dk1"/>
                </a:solidFill>
              </a:rPr>
              <a:t>Utilize type, colors, and graphics that are consistent. We've provided a template you can use for your presentations.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AutoNum type="arabicPeriod"/>
            </a:pPr>
            <a:r>
              <a:rPr b="1" lang="fr" sz="1800">
                <a:solidFill>
                  <a:schemeClr val="dk1"/>
                </a:solidFill>
              </a:rPr>
              <a:t>Design for topic transitions. </a:t>
            </a:r>
            <a:r>
              <a:rPr lang="fr" sz="1800">
                <a:solidFill>
                  <a:schemeClr val="dk1"/>
                </a:solidFill>
              </a:rPr>
              <a:t>Make sure your topic transitions are visually distinct.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0"/>
          <p:cNvSpPr txBox="1"/>
          <p:nvPr>
            <p:ph idx="1" type="body"/>
          </p:nvPr>
        </p:nvSpPr>
        <p:spPr>
          <a:xfrm>
            <a:off x="278175" y="1419300"/>
            <a:ext cx="8309100" cy="264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 startAt="4"/>
            </a:pPr>
            <a:r>
              <a:rPr b="1" lang="fr" sz="1800">
                <a:solidFill>
                  <a:schemeClr val="dk1"/>
                </a:solidFill>
              </a:rPr>
              <a:t>With text, less is almost always more.</a:t>
            </a:r>
            <a:r>
              <a:rPr lang="fr" sz="1800">
                <a:solidFill>
                  <a:schemeClr val="dk1"/>
                </a:solidFill>
              </a:rPr>
              <a:t> If you can’t avoid adding a lot of text, progressively reveal text with transitions as you need it.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 startAt="4"/>
            </a:pPr>
            <a:r>
              <a:rPr b="1" lang="fr" sz="1800">
                <a:solidFill>
                  <a:schemeClr val="dk1"/>
                </a:solidFill>
              </a:rPr>
              <a:t>Use images that enhance meaning.</a:t>
            </a:r>
            <a:r>
              <a:rPr lang="fr" sz="1800">
                <a:solidFill>
                  <a:schemeClr val="dk1"/>
                </a:solidFill>
              </a:rPr>
              <a:t> Look for images that speak strongly to the concept you’re talking about.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lphaLcPeriod"/>
            </a:pPr>
            <a:r>
              <a:rPr lang="fr" sz="1800">
                <a:solidFill>
                  <a:schemeClr val="dk1"/>
                </a:solidFill>
              </a:rPr>
              <a:t>With code, progressively reveal when relevant. Style code to look like that within a code editor to distinguish from supplementary text. You can use </a:t>
            </a:r>
            <a:r>
              <a:rPr lang="fr" sz="1800" u="sng">
                <a:solidFill>
                  <a:schemeClr val="hlink"/>
                </a:solidFill>
                <a:hlinkClick r:id="rId3"/>
              </a:rPr>
              <a:t>this tool</a:t>
            </a:r>
            <a:r>
              <a:rPr lang="fr" sz="1800">
                <a:solidFill>
                  <a:schemeClr val="dk1"/>
                </a:solidFill>
              </a:rPr>
              <a:t>.</a:t>
            </a:r>
            <a:endParaRPr sz="1800">
              <a:solidFill>
                <a:schemeClr val="dk1"/>
              </a:solidFill>
            </a:endParaRPr>
          </a:p>
          <a:p>
            <a:pPr indent="-342900" lvl="1" marL="9144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AutoNum type="alphaLcPeriod"/>
            </a:pPr>
            <a:r>
              <a:rPr lang="fr" sz="1800">
                <a:solidFill>
                  <a:schemeClr val="dk1"/>
                </a:solidFill>
              </a:rPr>
              <a:t>Use indications (arrows, shapes) to direct attention in images.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143" name="Google Shape;143;p20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144" name="Google Shape;144;p20"/>
          <p:cNvSpPr txBox="1"/>
          <p:nvPr>
            <p:ph idx="2" type="title"/>
          </p:nvPr>
        </p:nvSpPr>
        <p:spPr>
          <a:xfrm>
            <a:off x="300500" y="63852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Design Tips for Slides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Google Shape;149;p21"/>
          <p:cNvPicPr preferRelativeResize="0"/>
          <p:nvPr/>
        </p:nvPicPr>
        <p:blipFill rotWithShape="1">
          <a:blip r:embed="rId3">
            <a:alphaModFix/>
          </a:blip>
          <a:srcRect b="11073" l="19634" r="9714" t="17482"/>
          <a:stretch/>
        </p:blipFill>
        <p:spPr>
          <a:xfrm>
            <a:off x="3385275" y="2387100"/>
            <a:ext cx="1929741" cy="1097726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0" name="Google Shape;150;p21"/>
          <p:cNvSpPr txBox="1"/>
          <p:nvPr>
            <p:ph idx="2" type="title"/>
          </p:nvPr>
        </p:nvSpPr>
        <p:spPr>
          <a:xfrm>
            <a:off x="300500" y="562325"/>
            <a:ext cx="60144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Examples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fr" sz="1800">
                <a:solidFill>
                  <a:schemeClr val="dk1"/>
                </a:solidFill>
              </a:rPr>
              <a:t>Look at other presentations with similar formats</a:t>
            </a:r>
            <a:endParaRPr/>
          </a:p>
        </p:txBody>
      </p:sp>
      <p:sp>
        <p:nvSpPr>
          <p:cNvPr id="151" name="Google Shape;151;p21"/>
          <p:cNvSpPr txBox="1"/>
          <p:nvPr>
            <p:ph idx="4294967295" type="title"/>
          </p:nvPr>
        </p:nvSpPr>
        <p:spPr>
          <a:xfrm>
            <a:off x="653575" y="1980000"/>
            <a:ext cx="20622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400"/>
              <a:t>1. </a:t>
            </a:r>
            <a:r>
              <a:rPr b="1" lang="fr" sz="1400">
                <a:latin typeface="Roboto"/>
                <a:ea typeface="Roboto"/>
                <a:cs typeface="Roboto"/>
                <a:sym typeface="Roboto"/>
              </a:rPr>
              <a:t>Introduction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p21"/>
          <p:cNvSpPr txBox="1"/>
          <p:nvPr>
            <p:ph idx="4294967295" type="title"/>
          </p:nvPr>
        </p:nvSpPr>
        <p:spPr>
          <a:xfrm>
            <a:off x="3289763" y="1980000"/>
            <a:ext cx="17538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400">
                <a:latin typeface="Roboto"/>
                <a:ea typeface="Roboto"/>
                <a:cs typeface="Roboto"/>
                <a:sym typeface="Roboto"/>
              </a:rPr>
              <a:t>2. Concepts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21"/>
          <p:cNvSpPr txBox="1"/>
          <p:nvPr>
            <p:ph idx="4294967295" type="title"/>
          </p:nvPr>
        </p:nvSpPr>
        <p:spPr>
          <a:xfrm>
            <a:off x="6002525" y="1998875"/>
            <a:ext cx="2062200" cy="40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400">
                <a:latin typeface="Roboto"/>
                <a:ea typeface="Roboto"/>
                <a:cs typeface="Roboto"/>
                <a:sym typeface="Roboto"/>
              </a:rPr>
              <a:t>3. Let’s get started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300500" y="1522625"/>
            <a:ext cx="8461800" cy="43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latin typeface="Roboto"/>
                <a:ea typeface="Roboto"/>
                <a:cs typeface="Roboto"/>
                <a:sym typeface="Roboto"/>
              </a:rPr>
              <a:t>Attendee Slides for Android Basics Sessions 1 &amp; 2</a:t>
            </a:r>
            <a:endParaRPr b="1" sz="2400">
              <a:solidFill>
                <a:srgbClr val="07304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" name="Google Shape;156;p21"/>
          <p:cNvPicPr preferRelativeResize="0"/>
          <p:nvPr/>
        </p:nvPicPr>
        <p:blipFill rotWithShape="1">
          <a:blip r:embed="rId4">
            <a:alphaModFix/>
          </a:blip>
          <a:srcRect b="3887" l="2035" r="4173" t="5277"/>
          <a:stretch/>
        </p:blipFill>
        <p:spPr>
          <a:xfrm>
            <a:off x="758025" y="2409175"/>
            <a:ext cx="1929750" cy="104632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7" name="Google Shape;157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9275" y="3596762"/>
            <a:ext cx="1987251" cy="11308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8" name="Google Shape;158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85275" y="3598050"/>
            <a:ext cx="1929750" cy="112830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9" name="Google Shape;159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12525" y="2373625"/>
            <a:ext cx="1987250" cy="112466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0" name="Google Shape;160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40000" y="3601954"/>
            <a:ext cx="1987250" cy="1120471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>
            <p:ph idx="2" type="title"/>
          </p:nvPr>
        </p:nvSpPr>
        <p:spPr>
          <a:xfrm>
            <a:off x="300500" y="257525"/>
            <a:ext cx="50418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Additional Resources</a:t>
            </a:r>
            <a:endParaRPr/>
          </a:p>
        </p:txBody>
      </p:sp>
      <p:sp>
        <p:nvSpPr>
          <p:cNvPr id="166" name="Google Shape;166;p22"/>
          <p:cNvSpPr txBox="1"/>
          <p:nvPr>
            <p:ph type="title"/>
          </p:nvPr>
        </p:nvSpPr>
        <p:spPr>
          <a:xfrm>
            <a:off x="411100" y="990125"/>
            <a:ext cx="4063800" cy="343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Android Resources</a:t>
            </a:r>
            <a:endParaRPr sz="1800">
              <a:solidFill>
                <a:srgbClr val="1A73E8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Official Android Developers website</a:t>
            </a:r>
            <a:endParaRPr sz="15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Android Developers YouTube channel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Android Developers Twitter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Android Developers Medium blog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Android Developers Official blog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fr" sz="15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8"/>
              </a:rPr>
              <a:t>Android Developers Newsletter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fr" sz="15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9"/>
              </a:rPr>
              <a:t>Android Codelabs</a:t>
            </a:r>
            <a:endParaRPr sz="1500">
              <a:solidFill>
                <a:srgbClr val="1A73E8"/>
              </a:solidFill>
              <a:highlight>
                <a:schemeClr val="lt1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Roboto"/>
              <a:buChar char="●"/>
            </a:pPr>
            <a:r>
              <a:rPr lang="fr" sz="15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0"/>
              </a:rPr>
              <a:t>Android GitHub page</a:t>
            </a:r>
            <a:endParaRPr sz="1500" u="sng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22"/>
          <p:cNvSpPr txBox="1"/>
          <p:nvPr>
            <p:ph type="title"/>
          </p:nvPr>
        </p:nvSpPr>
        <p:spPr>
          <a:xfrm>
            <a:off x="4705100" y="990125"/>
            <a:ext cx="3896100" cy="11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Kotlin Language Resources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Official Kotlin Language website </a:t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</a:pPr>
            <a:r>
              <a:rPr lang="fr" sz="15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Kotlin Learn by Example</a:t>
            </a:r>
            <a:endParaRPr sz="1500">
              <a:latin typeface="Arial"/>
              <a:ea typeface="Arial"/>
              <a:cs typeface="Arial"/>
              <a:sym typeface="Arial"/>
            </a:endParaRPr>
          </a:p>
          <a:p>
            <a:pPr indent="-323850" lvl="0" marL="457200" rtl="0" algn="l">
              <a:spcBef>
                <a:spcPts val="1000"/>
              </a:spcBef>
              <a:spcAft>
                <a:spcPts val="1000"/>
              </a:spcAft>
              <a:buSzPts val="1500"/>
              <a:buChar char="●"/>
            </a:pPr>
            <a:r>
              <a:rPr lang="fr" sz="15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13"/>
              </a:rPr>
              <a:t>Kotlin Koans</a:t>
            </a:r>
            <a:endParaRPr sz="1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/>
          <p:nvPr>
            <p:ph type="title"/>
          </p:nvPr>
        </p:nvSpPr>
        <p:spPr>
          <a:xfrm>
            <a:off x="880175" y="1689975"/>
            <a:ext cx="7383600" cy="11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What’s the purpose of this deck?</a:t>
            </a:r>
            <a:endParaRPr/>
          </a:p>
        </p:txBody>
      </p:sp>
      <p:sp>
        <p:nvSpPr>
          <p:cNvPr id="58" name="Google Shape;58;p9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</a:rPr>
              <a:t>INTRO</a:t>
            </a:r>
            <a:endParaRPr b="1" sz="1000">
              <a:solidFill>
                <a:schemeClr val="lt1"/>
              </a:solidFill>
            </a:endParaRPr>
          </a:p>
        </p:txBody>
      </p:sp>
      <p:sp>
        <p:nvSpPr>
          <p:cNvPr id="59" name="Google Shape;59;p9"/>
          <p:cNvSpPr txBox="1"/>
          <p:nvPr>
            <p:ph type="title"/>
          </p:nvPr>
        </p:nvSpPr>
        <p:spPr>
          <a:xfrm>
            <a:off x="1934150" y="2286750"/>
            <a:ext cx="6414600" cy="172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b="0" lang="fr" sz="1800">
                <a:solidFill>
                  <a:srgbClr val="FFFFFF"/>
                </a:solidFill>
              </a:rPr>
              <a:t>To explain the </a:t>
            </a:r>
            <a:r>
              <a:rPr b="0" lang="fr" sz="1800"/>
              <a:t>presenter and facilitator</a:t>
            </a:r>
            <a:r>
              <a:rPr b="0" lang="fr" sz="1800">
                <a:solidFill>
                  <a:srgbClr val="FFFFFF"/>
                </a:solidFill>
              </a:rPr>
              <a:t> role</a:t>
            </a:r>
            <a:endParaRPr b="0"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rgbClr val="FFFFFF"/>
              </a:buClr>
              <a:buSzPts val="1800"/>
              <a:buChar char="●"/>
            </a:pPr>
            <a:r>
              <a:rPr b="0" lang="fr" sz="1800">
                <a:solidFill>
                  <a:srgbClr val="FFFFFF"/>
                </a:solidFill>
              </a:rPr>
              <a:t>To explain how to create attendee slides</a:t>
            </a:r>
            <a:endParaRPr b="0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lt1"/>
                </a:solidFill>
              </a:rPr>
              <a:t>YOUR ROLE</a:t>
            </a:r>
            <a:endParaRPr b="1" sz="1000">
              <a:solidFill>
                <a:schemeClr val="lt1"/>
              </a:solidFill>
            </a:endParaRPr>
          </a:p>
        </p:txBody>
      </p:sp>
      <p:sp>
        <p:nvSpPr>
          <p:cNvPr id="65" name="Google Shape;65;p10"/>
          <p:cNvSpPr txBox="1"/>
          <p:nvPr>
            <p:ph type="title"/>
          </p:nvPr>
        </p:nvSpPr>
        <p:spPr>
          <a:xfrm>
            <a:off x="880175" y="1994775"/>
            <a:ext cx="7383600" cy="11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Encourage, guide,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and learn with your</a:t>
            </a:r>
            <a:r>
              <a:rPr lang="fr">
                <a:solidFill>
                  <a:srgbClr val="FFFFFF"/>
                </a:solidFill>
              </a:rPr>
              <a:t> attendees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073042"/>
                </a:solidFill>
              </a:rPr>
              <a:t>YOUR ROLE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71" name="Google Shape;71;p11"/>
          <p:cNvSpPr txBox="1"/>
          <p:nvPr>
            <p:ph idx="2" type="title"/>
          </p:nvPr>
        </p:nvSpPr>
        <p:spPr>
          <a:xfrm>
            <a:off x="2079600" y="1364575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Encourage your attendees</a:t>
            </a:r>
            <a:endParaRPr/>
          </a:p>
        </p:txBody>
      </p:sp>
      <p:sp>
        <p:nvSpPr>
          <p:cNvPr id="72" name="Google Shape;72;p11"/>
          <p:cNvSpPr txBox="1"/>
          <p:nvPr>
            <p:ph idx="2" type="title"/>
          </p:nvPr>
        </p:nvSpPr>
        <p:spPr>
          <a:xfrm>
            <a:off x="1137050" y="2134350"/>
            <a:ext cx="76320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0" lang="fr" sz="2000"/>
              <a:t>Acknowledge their progress and hard work</a:t>
            </a:r>
            <a:endParaRPr b="0" sz="2000"/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b="0" lang="fr" sz="2000"/>
              <a:t>Send meeting reminder to participants through email and social media</a:t>
            </a:r>
            <a:endParaRPr b="0" sz="2000"/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b="0" lang="fr" sz="2000"/>
              <a:t>Motivate them throughout the program</a:t>
            </a:r>
            <a:endParaRPr b="0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073042"/>
                </a:solidFill>
              </a:rPr>
              <a:t>YOUR ROLE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78" name="Google Shape;78;p12"/>
          <p:cNvSpPr txBox="1"/>
          <p:nvPr>
            <p:ph idx="2" type="title"/>
          </p:nvPr>
        </p:nvSpPr>
        <p:spPr>
          <a:xfrm>
            <a:off x="767300" y="2058150"/>
            <a:ext cx="81093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0" lang="fr" sz="2000"/>
              <a:t>Complete the coursework before leading the session</a:t>
            </a:r>
            <a:r>
              <a:rPr b="0" lang="fr" sz="2000"/>
              <a:t>. Take notes throughout the course and turn that into your slide deck. Pass the quiz for each pathway (unlimited retries).</a:t>
            </a:r>
            <a:endParaRPr b="0" sz="2000"/>
          </a:p>
          <a:p>
            <a:pPr indent="-355600" lvl="0" marL="457200" rtl="0" algn="l"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b="0" lang="fr" sz="2000">
                <a:solidFill>
                  <a:schemeClr val="dk1"/>
                </a:solidFill>
              </a:rPr>
              <a:t>Find out where people get stuck &amp; help them get unstuck</a:t>
            </a:r>
            <a:endParaRPr b="0" sz="2000"/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b="0" lang="fr" sz="2000"/>
              <a:t>Be available for questions and find teaching assistants to help too</a:t>
            </a:r>
            <a:endParaRPr b="0" sz="2000"/>
          </a:p>
        </p:txBody>
      </p:sp>
      <p:sp>
        <p:nvSpPr>
          <p:cNvPr id="79" name="Google Shape;79;p12"/>
          <p:cNvSpPr txBox="1"/>
          <p:nvPr>
            <p:ph idx="2" type="title"/>
          </p:nvPr>
        </p:nvSpPr>
        <p:spPr>
          <a:xfrm>
            <a:off x="2098000" y="1294513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Guide your attendees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073042"/>
                </a:solidFill>
              </a:rPr>
              <a:t>YOUR ROLE</a:t>
            </a:r>
            <a:endParaRPr b="1" sz="1000">
              <a:solidFill>
                <a:schemeClr val="dk1"/>
              </a:solidFill>
            </a:endParaRPr>
          </a:p>
        </p:txBody>
      </p:sp>
      <p:sp>
        <p:nvSpPr>
          <p:cNvPr id="85" name="Google Shape;85;p13"/>
          <p:cNvSpPr txBox="1"/>
          <p:nvPr>
            <p:ph idx="2" type="title"/>
          </p:nvPr>
        </p:nvSpPr>
        <p:spPr>
          <a:xfrm>
            <a:off x="2112550" y="1303300"/>
            <a:ext cx="42732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Learn with your attendees</a:t>
            </a:r>
            <a:endParaRPr/>
          </a:p>
        </p:txBody>
      </p:sp>
      <p:sp>
        <p:nvSpPr>
          <p:cNvPr id="86" name="Google Shape;86;p13"/>
          <p:cNvSpPr txBox="1"/>
          <p:nvPr>
            <p:ph idx="2" type="title"/>
          </p:nvPr>
        </p:nvSpPr>
        <p:spPr>
          <a:xfrm>
            <a:off x="767300" y="2058150"/>
            <a:ext cx="7844700" cy="17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b="0" lang="fr" sz="2000"/>
              <a:t>You don’t need to know everything—work through problems with them so they can learn how to debug too!</a:t>
            </a:r>
            <a:endParaRPr b="0" sz="2000"/>
          </a:p>
          <a:p>
            <a:pPr indent="-355600" lvl="0" marL="457200" rtl="0" algn="l"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b="0" lang="fr" sz="2000"/>
              <a:t>Entice them with a reason to come back for the next session (screenshot upcoming apps and show preview of what they’ll learn next)</a:t>
            </a:r>
            <a:endParaRPr b="0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000">
                <a:solidFill>
                  <a:schemeClr val="lt1"/>
                </a:solidFill>
              </a:rPr>
              <a:t>SLIDES DESIGN</a:t>
            </a:r>
            <a:endParaRPr b="1"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0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solidFill>
                <a:schemeClr val="lt1"/>
              </a:solidFill>
            </a:endParaRPr>
          </a:p>
        </p:txBody>
      </p:sp>
      <p:sp>
        <p:nvSpPr>
          <p:cNvPr id="92" name="Google Shape;92;p14"/>
          <p:cNvSpPr txBox="1"/>
          <p:nvPr>
            <p:ph type="title"/>
          </p:nvPr>
        </p:nvSpPr>
        <p:spPr>
          <a:xfrm>
            <a:off x="880175" y="1994775"/>
            <a:ext cx="7383600" cy="1155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Creating your own slides for </a:t>
            </a:r>
            <a:br>
              <a:rPr lang="fr">
                <a:solidFill>
                  <a:srgbClr val="FFFFFF"/>
                </a:solidFill>
              </a:rPr>
            </a:br>
            <a:r>
              <a:rPr lang="fr">
                <a:solidFill>
                  <a:srgbClr val="FFFFFF"/>
                </a:solidFill>
              </a:rPr>
              <a:t>Android Study Jams session</a:t>
            </a: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idx="2" type="title"/>
          </p:nvPr>
        </p:nvSpPr>
        <p:spPr>
          <a:xfrm>
            <a:off x="538300" y="1761875"/>
            <a:ext cx="7793700" cy="7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Slide decks should be ~15 mins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and cover main concepts at the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beginning of each study jam session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300500" y="238325"/>
            <a:ext cx="3222600" cy="9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16"/>
          <p:cNvCxnSpPr/>
          <p:nvPr/>
        </p:nvCxnSpPr>
        <p:spPr>
          <a:xfrm>
            <a:off x="652425" y="1393175"/>
            <a:ext cx="8511600" cy="0"/>
          </a:xfrm>
          <a:prstGeom prst="straightConnector1">
            <a:avLst/>
          </a:prstGeom>
          <a:noFill/>
          <a:ln cap="flat" cmpd="sng" w="28575">
            <a:solidFill>
              <a:srgbClr val="07304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4" name="Google Shape;104;p16"/>
          <p:cNvSpPr/>
          <p:nvPr/>
        </p:nvSpPr>
        <p:spPr>
          <a:xfrm>
            <a:off x="401500" y="1142250"/>
            <a:ext cx="501900" cy="501900"/>
          </a:xfrm>
          <a:prstGeom prst="ellipse">
            <a:avLst/>
          </a:prstGeom>
          <a:solidFill>
            <a:srgbClr val="07304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6"/>
          <p:cNvSpPr/>
          <p:nvPr/>
        </p:nvSpPr>
        <p:spPr>
          <a:xfrm>
            <a:off x="3296138" y="1142250"/>
            <a:ext cx="501900" cy="501900"/>
          </a:xfrm>
          <a:prstGeom prst="ellipse">
            <a:avLst/>
          </a:prstGeom>
          <a:solidFill>
            <a:srgbClr val="07304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6203175" y="1146350"/>
            <a:ext cx="501900" cy="501900"/>
          </a:xfrm>
          <a:prstGeom prst="ellipse">
            <a:avLst/>
          </a:prstGeom>
          <a:solidFill>
            <a:srgbClr val="07304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 txBox="1"/>
          <p:nvPr>
            <p:ph idx="4294967295" type="title"/>
          </p:nvPr>
        </p:nvSpPr>
        <p:spPr>
          <a:xfrm>
            <a:off x="310154" y="1803400"/>
            <a:ext cx="1753800" cy="4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latin typeface="Roboto"/>
                <a:ea typeface="Roboto"/>
                <a:cs typeface="Roboto"/>
                <a:sym typeface="Roboto"/>
              </a:rPr>
              <a:t>Introduction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8" name="Google Shape;108;p16"/>
          <p:cNvSpPr txBox="1"/>
          <p:nvPr>
            <p:ph idx="4294967295" type="title"/>
          </p:nvPr>
        </p:nvSpPr>
        <p:spPr>
          <a:xfrm>
            <a:off x="3204275" y="1803400"/>
            <a:ext cx="1753800" cy="4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latin typeface="Roboto"/>
                <a:ea typeface="Roboto"/>
                <a:cs typeface="Roboto"/>
                <a:sym typeface="Roboto"/>
              </a:rPr>
              <a:t>Concepts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16"/>
          <p:cNvSpPr txBox="1"/>
          <p:nvPr>
            <p:ph idx="4294967295" type="title"/>
          </p:nvPr>
        </p:nvSpPr>
        <p:spPr>
          <a:xfrm>
            <a:off x="6098388" y="1803400"/>
            <a:ext cx="1753800" cy="4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Logistics</a:t>
            </a:r>
            <a:endParaRPr b="1" sz="18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6"/>
          <p:cNvSpPr txBox="1"/>
          <p:nvPr>
            <p:ph idx="4294967295" type="title"/>
          </p:nvPr>
        </p:nvSpPr>
        <p:spPr>
          <a:xfrm>
            <a:off x="6098400" y="2367925"/>
            <a:ext cx="2664000" cy="23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Introduce the platforms that people will be using, so they’re more comfortable during the session (here’s where you can do a demo)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6"/>
          <p:cNvSpPr txBox="1"/>
          <p:nvPr>
            <p:ph idx="4294967295" type="title"/>
          </p:nvPr>
        </p:nvSpPr>
        <p:spPr>
          <a:xfrm>
            <a:off x="3204275" y="2367950"/>
            <a:ext cx="2501400" cy="23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Explain the overarching concepts and theory to save people time while they’re working.</a:t>
            </a:r>
            <a:endParaRPr sz="14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6"/>
          <p:cNvSpPr txBox="1"/>
          <p:nvPr>
            <p:ph idx="4294967295" type="title"/>
          </p:nvPr>
        </p:nvSpPr>
        <p:spPr>
          <a:xfrm>
            <a:off x="310150" y="2367925"/>
            <a:ext cx="2742600" cy="237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latin typeface="Roboto"/>
                <a:ea typeface="Roboto"/>
                <a:cs typeface="Roboto"/>
                <a:sym typeface="Roboto"/>
              </a:rPr>
              <a:t>Start with an open question or video to generate discussion and engage everyone. Afterwards, show the schedule to get everyone aligned on the goals of the session.</a:t>
            </a:r>
            <a:endParaRPr sz="14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6"/>
          <p:cNvSpPr txBox="1"/>
          <p:nvPr>
            <p:ph type="title"/>
          </p:nvPr>
        </p:nvSpPr>
        <p:spPr>
          <a:xfrm>
            <a:off x="208963" y="1057379"/>
            <a:ext cx="879900" cy="69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FFFFFF"/>
                </a:solidFill>
              </a:rPr>
              <a:t>1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14" name="Google Shape;114;p16"/>
          <p:cNvSpPr txBox="1"/>
          <p:nvPr>
            <p:ph idx="4294967295" type="title"/>
          </p:nvPr>
        </p:nvSpPr>
        <p:spPr>
          <a:xfrm>
            <a:off x="3299603" y="1147150"/>
            <a:ext cx="495000" cy="49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2</a:t>
            </a:r>
            <a:endParaRPr b="1"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16"/>
          <p:cNvSpPr txBox="1"/>
          <p:nvPr>
            <p:ph idx="4294967295" type="title"/>
          </p:nvPr>
        </p:nvSpPr>
        <p:spPr>
          <a:xfrm>
            <a:off x="6203203" y="1151275"/>
            <a:ext cx="495000" cy="49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b="1"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300500" y="238325"/>
            <a:ext cx="4273200" cy="3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chemeClr val="dk1"/>
                </a:solidFill>
              </a:rPr>
              <a:t>SLIDES DESIGN</a:t>
            </a:r>
            <a:endParaRPr b="1"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ndroid Enterprise template 2019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